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60" r:id="rId4"/>
    <p:sldId id="261" r:id="rId5"/>
    <p:sldId id="265" r:id="rId6"/>
    <p:sldId id="266" r:id="rId7"/>
    <p:sldId id="267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2"/>
    <a:srgbClr val="EA7131"/>
    <a:srgbClr val="7C242A"/>
    <a:srgbClr val="D76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F14FB-0425-464C-AD5F-B51B3618A83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B8B1FF-C625-404D-84AE-6DB3C808A68A}">
      <dgm:prSet/>
      <dgm:spPr/>
      <dgm:t>
        <a:bodyPr/>
        <a:lstStyle/>
        <a:p>
          <a:r>
            <a:rPr lang="en-US"/>
            <a:t>Our app supports up to 4K streaming with better FPS rates than YouTube or other platforms*</a:t>
          </a:r>
        </a:p>
      </dgm:t>
    </dgm:pt>
    <dgm:pt modelId="{A05F201B-8DCF-4EF2-8E76-B2FFAE95016A}" type="parTrans" cxnId="{9478C273-30F5-46BD-A64F-0BED33DAAB1F}">
      <dgm:prSet/>
      <dgm:spPr/>
      <dgm:t>
        <a:bodyPr/>
        <a:lstStyle/>
        <a:p>
          <a:endParaRPr lang="en-US"/>
        </a:p>
      </dgm:t>
    </dgm:pt>
    <dgm:pt modelId="{B1502B33-4295-44C2-BE4C-05892FCE646D}" type="sibTrans" cxnId="{9478C273-30F5-46BD-A64F-0BED33DAAB1F}">
      <dgm:prSet/>
      <dgm:spPr/>
      <dgm:t>
        <a:bodyPr/>
        <a:lstStyle/>
        <a:p>
          <a:endParaRPr lang="en-US"/>
        </a:p>
      </dgm:t>
    </dgm:pt>
    <dgm:pt modelId="{9D483794-760C-4A33-85B5-8B30D0412040}">
      <dgm:prSet/>
      <dgm:spPr/>
      <dgm:t>
        <a:bodyPr/>
        <a:lstStyle/>
        <a:p>
          <a:r>
            <a:rPr lang="en-US"/>
            <a:t>PiP (Picture-in-Picture) mode is available, which provides seamless watching experience while gaming or working as well</a:t>
          </a:r>
        </a:p>
      </dgm:t>
    </dgm:pt>
    <dgm:pt modelId="{62A37BAF-D177-493E-B785-634F445A5F09}" type="parTrans" cxnId="{834C71CD-BE2B-44CC-B0C5-BD2290501B32}">
      <dgm:prSet/>
      <dgm:spPr/>
      <dgm:t>
        <a:bodyPr/>
        <a:lstStyle/>
        <a:p>
          <a:endParaRPr lang="en-US"/>
        </a:p>
      </dgm:t>
    </dgm:pt>
    <dgm:pt modelId="{91E0CCE2-1693-4540-9185-B84A57C0D0C2}" type="sibTrans" cxnId="{834C71CD-BE2B-44CC-B0C5-BD2290501B32}">
      <dgm:prSet/>
      <dgm:spPr/>
      <dgm:t>
        <a:bodyPr/>
        <a:lstStyle/>
        <a:p>
          <a:endParaRPr lang="en-US"/>
        </a:p>
      </dgm:t>
    </dgm:pt>
    <dgm:pt modelId="{3881B8D9-6F2B-4C01-900F-76CC7D18FD8F}">
      <dgm:prSet/>
      <dgm:spPr/>
      <dgm:t>
        <a:bodyPr/>
        <a:lstStyle/>
        <a:p>
          <a:r>
            <a:rPr lang="en-US"/>
            <a:t>Ability to create playlists with favourite videos and with those you want to watch later</a:t>
          </a:r>
        </a:p>
      </dgm:t>
    </dgm:pt>
    <dgm:pt modelId="{440A87F0-6D49-4396-AEC6-0318DCE5E2D1}" type="parTrans" cxnId="{9520B1C2-5FEA-4D65-A69F-3304F6967BC0}">
      <dgm:prSet/>
      <dgm:spPr/>
      <dgm:t>
        <a:bodyPr/>
        <a:lstStyle/>
        <a:p>
          <a:endParaRPr lang="en-US"/>
        </a:p>
      </dgm:t>
    </dgm:pt>
    <dgm:pt modelId="{8287339F-3CB0-4009-9A4F-009C25372742}" type="sibTrans" cxnId="{9520B1C2-5FEA-4D65-A69F-3304F6967BC0}">
      <dgm:prSet/>
      <dgm:spPr/>
      <dgm:t>
        <a:bodyPr/>
        <a:lstStyle/>
        <a:p>
          <a:endParaRPr lang="en-US"/>
        </a:p>
      </dgm:t>
    </dgm:pt>
    <dgm:pt modelId="{C51575D9-DB03-4131-A91D-ECBDF325BC77}">
      <dgm:prSet/>
      <dgm:spPr/>
      <dgm:t>
        <a:bodyPr/>
        <a:lstStyle/>
        <a:p>
          <a:r>
            <a:rPr lang="en-US" dirty="0"/>
            <a:t>If you created a good style for your account you can share it to the others for usage</a:t>
          </a:r>
        </a:p>
      </dgm:t>
    </dgm:pt>
    <dgm:pt modelId="{E2C89DB0-3072-4E62-997C-58498B256A96}" type="parTrans" cxnId="{E5DD0FA7-D852-4B23-805D-F9F8E24A47DA}">
      <dgm:prSet/>
      <dgm:spPr/>
      <dgm:t>
        <a:bodyPr/>
        <a:lstStyle/>
        <a:p>
          <a:endParaRPr lang="en-US"/>
        </a:p>
      </dgm:t>
    </dgm:pt>
    <dgm:pt modelId="{A037DC52-51E2-4E85-ABF7-B059CFF5AC44}" type="sibTrans" cxnId="{E5DD0FA7-D852-4B23-805D-F9F8E24A47DA}">
      <dgm:prSet/>
      <dgm:spPr/>
      <dgm:t>
        <a:bodyPr/>
        <a:lstStyle/>
        <a:p>
          <a:endParaRPr lang="en-US"/>
        </a:p>
      </dgm:t>
    </dgm:pt>
    <dgm:pt modelId="{B617BBA8-6531-45AF-B908-3932A5C49857}">
      <dgm:prSet/>
      <dgm:spPr/>
      <dgm:t>
        <a:bodyPr/>
        <a:lstStyle/>
        <a:p>
          <a:r>
            <a:rPr lang="en-US" dirty="0"/>
            <a:t>And the best is: Our platform is AVOIDING ANNOYING ADS!!**</a:t>
          </a:r>
        </a:p>
      </dgm:t>
    </dgm:pt>
    <dgm:pt modelId="{D8044DFA-DF78-4C8B-804A-145F41CFBF10}" type="parTrans" cxnId="{83958D20-E5F0-42BE-B633-9F2A2FF44386}">
      <dgm:prSet/>
      <dgm:spPr/>
      <dgm:t>
        <a:bodyPr/>
        <a:lstStyle/>
        <a:p>
          <a:endParaRPr lang="en-US"/>
        </a:p>
      </dgm:t>
    </dgm:pt>
    <dgm:pt modelId="{9FDF2FB3-FD8F-47B6-A032-302BD3E66643}" type="sibTrans" cxnId="{83958D20-E5F0-42BE-B633-9F2A2FF44386}">
      <dgm:prSet/>
      <dgm:spPr/>
      <dgm:t>
        <a:bodyPr/>
        <a:lstStyle/>
        <a:p>
          <a:endParaRPr lang="en-US"/>
        </a:p>
      </dgm:t>
    </dgm:pt>
    <dgm:pt modelId="{EB8AE6C1-BA64-964C-A451-CDD810AB0AF8}" type="pres">
      <dgm:prSet presAssocID="{D89F14FB-0425-464C-AD5F-B51B3618A838}" presName="diagram" presStyleCnt="0">
        <dgm:presLayoutVars>
          <dgm:dir/>
          <dgm:resizeHandles val="exact"/>
        </dgm:presLayoutVars>
      </dgm:prSet>
      <dgm:spPr/>
    </dgm:pt>
    <dgm:pt modelId="{367D9C5C-7A61-A145-99D8-2B2A3E4D9BB4}" type="pres">
      <dgm:prSet presAssocID="{20B8B1FF-C625-404D-84AE-6DB3C808A68A}" presName="node" presStyleLbl="node1" presStyleIdx="0" presStyleCnt="5">
        <dgm:presLayoutVars>
          <dgm:bulletEnabled val="1"/>
        </dgm:presLayoutVars>
      </dgm:prSet>
      <dgm:spPr/>
    </dgm:pt>
    <dgm:pt modelId="{2C60ABAF-A0F0-2541-A8E0-AE26B5BD78E2}" type="pres">
      <dgm:prSet presAssocID="{B1502B33-4295-44C2-BE4C-05892FCE646D}" presName="sibTrans" presStyleCnt="0"/>
      <dgm:spPr/>
    </dgm:pt>
    <dgm:pt modelId="{C3565EC8-3785-FA46-9D7F-B1708EE4511B}" type="pres">
      <dgm:prSet presAssocID="{9D483794-760C-4A33-85B5-8B30D0412040}" presName="node" presStyleLbl="node1" presStyleIdx="1" presStyleCnt="5">
        <dgm:presLayoutVars>
          <dgm:bulletEnabled val="1"/>
        </dgm:presLayoutVars>
      </dgm:prSet>
      <dgm:spPr/>
    </dgm:pt>
    <dgm:pt modelId="{77AB7F8A-168F-C749-84EF-B2A572C6924F}" type="pres">
      <dgm:prSet presAssocID="{91E0CCE2-1693-4540-9185-B84A57C0D0C2}" presName="sibTrans" presStyleCnt="0"/>
      <dgm:spPr/>
    </dgm:pt>
    <dgm:pt modelId="{287C19E6-EFEB-6345-BAA6-860E15D00DD3}" type="pres">
      <dgm:prSet presAssocID="{3881B8D9-6F2B-4C01-900F-76CC7D18FD8F}" presName="node" presStyleLbl="node1" presStyleIdx="2" presStyleCnt="5">
        <dgm:presLayoutVars>
          <dgm:bulletEnabled val="1"/>
        </dgm:presLayoutVars>
      </dgm:prSet>
      <dgm:spPr/>
    </dgm:pt>
    <dgm:pt modelId="{EFB9D285-8970-1C46-A312-DADE5DCE501B}" type="pres">
      <dgm:prSet presAssocID="{8287339F-3CB0-4009-9A4F-009C25372742}" presName="sibTrans" presStyleCnt="0"/>
      <dgm:spPr/>
    </dgm:pt>
    <dgm:pt modelId="{D8921850-91D7-5D4C-9EB1-6E5138FA7349}" type="pres">
      <dgm:prSet presAssocID="{C51575D9-DB03-4131-A91D-ECBDF325BC77}" presName="node" presStyleLbl="node1" presStyleIdx="3" presStyleCnt="5">
        <dgm:presLayoutVars>
          <dgm:bulletEnabled val="1"/>
        </dgm:presLayoutVars>
      </dgm:prSet>
      <dgm:spPr/>
    </dgm:pt>
    <dgm:pt modelId="{D043E35F-34BB-6B47-91EC-28C942A02391}" type="pres">
      <dgm:prSet presAssocID="{A037DC52-51E2-4E85-ABF7-B059CFF5AC44}" presName="sibTrans" presStyleCnt="0"/>
      <dgm:spPr/>
    </dgm:pt>
    <dgm:pt modelId="{C49E0C3D-C454-034A-90CF-CEDF5C7438C6}" type="pres">
      <dgm:prSet presAssocID="{B617BBA8-6531-45AF-B908-3932A5C49857}" presName="node" presStyleLbl="node1" presStyleIdx="4" presStyleCnt="5">
        <dgm:presLayoutVars>
          <dgm:bulletEnabled val="1"/>
        </dgm:presLayoutVars>
      </dgm:prSet>
      <dgm:spPr/>
    </dgm:pt>
  </dgm:ptLst>
  <dgm:cxnLst>
    <dgm:cxn modelId="{83958D20-E5F0-42BE-B633-9F2A2FF44386}" srcId="{D89F14FB-0425-464C-AD5F-B51B3618A838}" destId="{B617BBA8-6531-45AF-B908-3932A5C49857}" srcOrd="4" destOrd="0" parTransId="{D8044DFA-DF78-4C8B-804A-145F41CFBF10}" sibTransId="{9FDF2FB3-FD8F-47B6-A032-302BD3E66643}"/>
    <dgm:cxn modelId="{0CE30F4C-EE52-9448-B2EC-5B18743404CF}" type="presOf" srcId="{B617BBA8-6531-45AF-B908-3932A5C49857}" destId="{C49E0C3D-C454-034A-90CF-CEDF5C7438C6}" srcOrd="0" destOrd="0" presId="urn:microsoft.com/office/officeart/2005/8/layout/default"/>
    <dgm:cxn modelId="{9478C273-30F5-46BD-A64F-0BED33DAAB1F}" srcId="{D89F14FB-0425-464C-AD5F-B51B3618A838}" destId="{20B8B1FF-C625-404D-84AE-6DB3C808A68A}" srcOrd="0" destOrd="0" parTransId="{A05F201B-8DCF-4EF2-8E76-B2FFAE95016A}" sibTransId="{B1502B33-4295-44C2-BE4C-05892FCE646D}"/>
    <dgm:cxn modelId="{B4B76B75-11A7-5A40-ADC4-2E3B2E02608F}" type="presOf" srcId="{20B8B1FF-C625-404D-84AE-6DB3C808A68A}" destId="{367D9C5C-7A61-A145-99D8-2B2A3E4D9BB4}" srcOrd="0" destOrd="0" presId="urn:microsoft.com/office/officeart/2005/8/layout/default"/>
    <dgm:cxn modelId="{81F8858B-C0ED-294D-BC7B-1097AE1DBCC1}" type="presOf" srcId="{9D483794-760C-4A33-85B5-8B30D0412040}" destId="{C3565EC8-3785-FA46-9D7F-B1708EE4511B}" srcOrd="0" destOrd="0" presId="urn:microsoft.com/office/officeart/2005/8/layout/default"/>
    <dgm:cxn modelId="{3AEEF5A6-3BE6-D84E-A9C4-9E4A4701EA2F}" type="presOf" srcId="{3881B8D9-6F2B-4C01-900F-76CC7D18FD8F}" destId="{287C19E6-EFEB-6345-BAA6-860E15D00DD3}" srcOrd="0" destOrd="0" presId="urn:microsoft.com/office/officeart/2005/8/layout/default"/>
    <dgm:cxn modelId="{E5DD0FA7-D852-4B23-805D-F9F8E24A47DA}" srcId="{D89F14FB-0425-464C-AD5F-B51B3618A838}" destId="{C51575D9-DB03-4131-A91D-ECBDF325BC77}" srcOrd="3" destOrd="0" parTransId="{E2C89DB0-3072-4E62-997C-58498B256A96}" sibTransId="{A037DC52-51E2-4E85-ABF7-B059CFF5AC44}"/>
    <dgm:cxn modelId="{8F8824AB-A792-1D44-A17D-646C49AD1F51}" type="presOf" srcId="{C51575D9-DB03-4131-A91D-ECBDF325BC77}" destId="{D8921850-91D7-5D4C-9EB1-6E5138FA7349}" srcOrd="0" destOrd="0" presId="urn:microsoft.com/office/officeart/2005/8/layout/default"/>
    <dgm:cxn modelId="{44349AC2-5AB2-7A4F-AE3D-47BDADC7F853}" type="presOf" srcId="{D89F14FB-0425-464C-AD5F-B51B3618A838}" destId="{EB8AE6C1-BA64-964C-A451-CDD810AB0AF8}" srcOrd="0" destOrd="0" presId="urn:microsoft.com/office/officeart/2005/8/layout/default"/>
    <dgm:cxn modelId="{9520B1C2-5FEA-4D65-A69F-3304F6967BC0}" srcId="{D89F14FB-0425-464C-AD5F-B51B3618A838}" destId="{3881B8D9-6F2B-4C01-900F-76CC7D18FD8F}" srcOrd="2" destOrd="0" parTransId="{440A87F0-6D49-4396-AEC6-0318DCE5E2D1}" sibTransId="{8287339F-3CB0-4009-9A4F-009C25372742}"/>
    <dgm:cxn modelId="{834C71CD-BE2B-44CC-B0C5-BD2290501B32}" srcId="{D89F14FB-0425-464C-AD5F-B51B3618A838}" destId="{9D483794-760C-4A33-85B5-8B30D0412040}" srcOrd="1" destOrd="0" parTransId="{62A37BAF-D177-493E-B785-634F445A5F09}" sibTransId="{91E0CCE2-1693-4540-9185-B84A57C0D0C2}"/>
    <dgm:cxn modelId="{6903C471-A847-DC44-9D29-E6D94F7E2B92}" type="presParOf" srcId="{EB8AE6C1-BA64-964C-A451-CDD810AB0AF8}" destId="{367D9C5C-7A61-A145-99D8-2B2A3E4D9BB4}" srcOrd="0" destOrd="0" presId="urn:microsoft.com/office/officeart/2005/8/layout/default"/>
    <dgm:cxn modelId="{99756908-9B15-A64B-9640-ABBC383F8537}" type="presParOf" srcId="{EB8AE6C1-BA64-964C-A451-CDD810AB0AF8}" destId="{2C60ABAF-A0F0-2541-A8E0-AE26B5BD78E2}" srcOrd="1" destOrd="0" presId="urn:microsoft.com/office/officeart/2005/8/layout/default"/>
    <dgm:cxn modelId="{E1762DEA-15D9-5947-AA68-9F32C276B4EC}" type="presParOf" srcId="{EB8AE6C1-BA64-964C-A451-CDD810AB0AF8}" destId="{C3565EC8-3785-FA46-9D7F-B1708EE4511B}" srcOrd="2" destOrd="0" presId="urn:microsoft.com/office/officeart/2005/8/layout/default"/>
    <dgm:cxn modelId="{384621DB-254B-894B-9C5D-1290DD88E70D}" type="presParOf" srcId="{EB8AE6C1-BA64-964C-A451-CDD810AB0AF8}" destId="{77AB7F8A-168F-C749-84EF-B2A572C6924F}" srcOrd="3" destOrd="0" presId="urn:microsoft.com/office/officeart/2005/8/layout/default"/>
    <dgm:cxn modelId="{144EC8DC-12E5-4748-8ECE-00A82D7563A2}" type="presParOf" srcId="{EB8AE6C1-BA64-964C-A451-CDD810AB0AF8}" destId="{287C19E6-EFEB-6345-BAA6-860E15D00DD3}" srcOrd="4" destOrd="0" presId="urn:microsoft.com/office/officeart/2005/8/layout/default"/>
    <dgm:cxn modelId="{5D15EABE-637F-D942-9457-C2151164A19B}" type="presParOf" srcId="{EB8AE6C1-BA64-964C-A451-CDD810AB0AF8}" destId="{EFB9D285-8970-1C46-A312-DADE5DCE501B}" srcOrd="5" destOrd="0" presId="urn:microsoft.com/office/officeart/2005/8/layout/default"/>
    <dgm:cxn modelId="{23130159-0D26-9040-8CB0-D90DED356A05}" type="presParOf" srcId="{EB8AE6C1-BA64-964C-A451-CDD810AB0AF8}" destId="{D8921850-91D7-5D4C-9EB1-6E5138FA7349}" srcOrd="6" destOrd="0" presId="urn:microsoft.com/office/officeart/2005/8/layout/default"/>
    <dgm:cxn modelId="{E5A40730-7B64-C943-927A-435D9F2B0CA7}" type="presParOf" srcId="{EB8AE6C1-BA64-964C-A451-CDD810AB0AF8}" destId="{D043E35F-34BB-6B47-91EC-28C942A02391}" srcOrd="7" destOrd="0" presId="urn:microsoft.com/office/officeart/2005/8/layout/default"/>
    <dgm:cxn modelId="{CC3062CF-B080-AB40-96C6-598BF3979423}" type="presParOf" srcId="{EB8AE6C1-BA64-964C-A451-CDD810AB0AF8}" destId="{C49E0C3D-C454-034A-90CF-CEDF5C7438C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9C5C-7A61-A145-99D8-2B2A3E4D9BB4}">
      <dsp:nvSpPr>
        <dsp:cNvPr id="0" name=""/>
        <dsp:cNvSpPr/>
      </dsp:nvSpPr>
      <dsp:spPr>
        <a:xfrm>
          <a:off x="507340" y="186"/>
          <a:ext cx="2175482" cy="1305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Our app supports up to 4K streaming with better FPS rates than YouTube or other platforms*</a:t>
          </a:r>
        </a:p>
      </dsp:txBody>
      <dsp:txXfrm>
        <a:off x="507340" y="186"/>
        <a:ext cx="2175482" cy="1305289"/>
      </dsp:txXfrm>
    </dsp:sp>
    <dsp:sp modelId="{C3565EC8-3785-FA46-9D7F-B1708EE4511B}">
      <dsp:nvSpPr>
        <dsp:cNvPr id="0" name=""/>
        <dsp:cNvSpPr/>
      </dsp:nvSpPr>
      <dsp:spPr>
        <a:xfrm>
          <a:off x="2900371" y="186"/>
          <a:ext cx="2175482" cy="1305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PiP (Picture-in-Picture) mode is available, which provides seamless watching experience while gaming or working as well</a:t>
          </a:r>
        </a:p>
      </dsp:txBody>
      <dsp:txXfrm>
        <a:off x="2900371" y="186"/>
        <a:ext cx="2175482" cy="1305289"/>
      </dsp:txXfrm>
    </dsp:sp>
    <dsp:sp modelId="{287C19E6-EFEB-6345-BAA6-860E15D00DD3}">
      <dsp:nvSpPr>
        <dsp:cNvPr id="0" name=""/>
        <dsp:cNvSpPr/>
      </dsp:nvSpPr>
      <dsp:spPr>
        <a:xfrm>
          <a:off x="507340" y="1523024"/>
          <a:ext cx="2175482" cy="1305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Ability to create playlists with favourite videos and with those you want to watch later</a:t>
          </a:r>
        </a:p>
      </dsp:txBody>
      <dsp:txXfrm>
        <a:off x="507340" y="1523024"/>
        <a:ext cx="2175482" cy="1305289"/>
      </dsp:txXfrm>
    </dsp:sp>
    <dsp:sp modelId="{D8921850-91D7-5D4C-9EB1-6E5138FA7349}">
      <dsp:nvSpPr>
        <dsp:cNvPr id="0" name=""/>
        <dsp:cNvSpPr/>
      </dsp:nvSpPr>
      <dsp:spPr>
        <a:xfrm>
          <a:off x="2900371" y="1523024"/>
          <a:ext cx="2175482" cy="1305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you created a good style for your account you can share it to the others for usage</a:t>
          </a:r>
        </a:p>
      </dsp:txBody>
      <dsp:txXfrm>
        <a:off x="2900371" y="1523024"/>
        <a:ext cx="2175482" cy="1305289"/>
      </dsp:txXfrm>
    </dsp:sp>
    <dsp:sp modelId="{C49E0C3D-C454-034A-90CF-CEDF5C7438C6}">
      <dsp:nvSpPr>
        <dsp:cNvPr id="0" name=""/>
        <dsp:cNvSpPr/>
      </dsp:nvSpPr>
      <dsp:spPr>
        <a:xfrm>
          <a:off x="1703855" y="3045862"/>
          <a:ext cx="2175482" cy="1305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 the best is: Our platform is AVOIDING ANNOYING ADS!!**</a:t>
          </a:r>
        </a:p>
      </dsp:txBody>
      <dsp:txXfrm>
        <a:off x="1703855" y="3045862"/>
        <a:ext cx="2175482" cy="130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E50AE2-E6C0-C4C1-ACA5-97A3FA8AC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9E05F6-DC01-20AC-BFEE-8FF5EE9A2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8E2BD0-6E46-6529-9BA1-C7AD8D99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C78EE4-9355-E4E3-D978-68F8B281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02B777E-9F9A-B844-F488-EE1D7323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3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1DF242-8678-F4C7-D384-47543F67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5A40A77-E4D7-51A9-B5A0-CC404781A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C27E51-9922-DBA7-17BE-32D7CF56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CF02EB-4478-D533-F515-5AE7D120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48CCFE-49B6-C9D7-FE54-A2F6DF8E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1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898916F-99D6-F375-F296-B65FB6096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1E6E4D6-3566-9DC8-3AED-ECF106274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E46A3D5-ECCB-6134-7903-DB9B81D5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8430F17-C390-6E1F-0868-CE48C1312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5B7048C-5221-064E-D63D-EB07F494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92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CCFBAE-A58F-949C-800D-7614F926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89C665-7426-DA5F-9DEA-343F37C81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5E96E12-F4F1-293B-A7E9-295C4880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573F585-FD33-F880-B107-203F896F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455691D-A462-5570-55B5-113609D2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5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E4CA1E-95F6-04C4-75A3-06FDC372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BAF0A54-D3D8-03AB-FB11-1CBC27394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2CF2B34-6241-E39C-DF0A-F329B774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72F9CAA-0BAD-A493-68C6-CEE80A95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BCCB6D-8153-BE36-F31B-004D23E6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8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A25FC8-5A45-2EDC-9CC5-25BA8AA6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D4F04F-57B2-B812-F6AB-B8C463FF3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02B848C-D910-61A4-6D62-91D6746AF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C7A41B8-54C0-3F4D-9256-8A153CC7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2120A78-3DE9-6BAD-C506-C553B68E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FD1AC1A-BF47-482D-5CD2-B30D847C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718AFD-BA72-2048-5571-CEC47F0E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240EBBC-0F9F-8D4A-96B2-DE94B767F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61C8B74-619E-3732-8DB9-1E4F2AAD4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45AF959-8BBF-FA86-073A-26DD50F3A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D5585B-E0E4-3264-E2E6-07D97ED8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2F81ED0-1F28-E34D-CB2C-F0DEA856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5B0A8A9-BEC3-0FD3-CEA6-4BA579DE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FE265085-34D9-1242-6C60-B9B92FBB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F592EF-6225-F8EC-8EE6-9E267653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55BBA16-DA8D-9F9F-9732-6D369409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D3D17AC-B606-B532-6BCF-B28FE56A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D6A02A1-6EB1-A625-AB0A-36FE218A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0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495A478-4C7E-DA3B-CB88-C5BB6098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B4BB0AFD-8589-ABEA-9593-76FEB21E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36940A-EBF8-3E28-6566-F591EEF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76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C8DA4B-54B9-5B68-77DB-1B23533B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158515-3D84-E066-EBD0-B475C5CCD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60BD45E-5A21-775E-3B22-77281FCE8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683FE1-4190-6FF8-E14C-DC342311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8B4FEE3-F75C-111B-15A2-A09C77D33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D75B459-F101-760E-D19C-B8426B17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8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6F6240-D2BF-61BB-8F12-E238573D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AC12F78-130F-23C3-4A65-870EEE89D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B32039E-64F5-197A-0C7B-CAB47898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2416D2D-08B5-6AD0-83F1-FB729037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C4CE32C-28BE-7441-9BD8-32264A67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081628B-6F86-C50C-0FD6-B7FF0AF7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1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479E7AF-2AB9-62DB-CDCD-5085D15F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697A17F-DCCE-0912-9AC3-38795070D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F674A4C-3E73-F884-6DAF-02399DBF5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383B4C-1741-6C47-9233-EC27B0ABC58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E2D6890-EF14-D7B1-A47E-988883794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593FF54-3F8B-8BF0-265E-CAFF6C984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0EBFF3-5DF2-F045-99EF-5D050D7B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0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.png"/><Relationship Id="rId10" Type="http://schemas.openxmlformats.org/officeDocument/2006/relationships/image" Target="../media/image24.svg"/><Relationship Id="rId4" Type="http://schemas.openxmlformats.org/officeDocument/2006/relationships/hyperlink" Target="https://vidflow.barnatech.hu/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581B61-EB9C-4FED-8E62-AE74FB0BC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198901-5716-4C59-8560-9B4B17388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1765" y="0"/>
            <a:ext cx="10950698" cy="6858000"/>
            <a:chOff x="591765" y="0"/>
            <a:chExt cx="10950698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1D91B2F-0B68-466B-871D-2350F92FA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4" y="0"/>
              <a:ext cx="10399454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FF7C94E-23C0-4A3B-8021-55058EF02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52814" y="0"/>
              <a:ext cx="2778659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0516DB1-0E43-4D56-A51D-F8C67939D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46711" y="0"/>
              <a:ext cx="2664398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958EA7-5F20-4E68-8089-D99DC0CC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91765" y="0"/>
              <a:ext cx="2590095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DFFEF3-1EED-4606-884B-6908880F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86345" y="0"/>
              <a:ext cx="2556118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8" name="Kép 7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53F3F629-49EA-AA47-C3AC-34C92E6C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962" y="917167"/>
            <a:ext cx="3394075" cy="756606"/>
          </a:xfrm>
          <a:prstGeom prst="rect">
            <a:avLst/>
          </a:prstGeom>
        </p:spPr>
      </p:pic>
      <p:sp>
        <p:nvSpPr>
          <p:cNvPr id="9" name="Lekerekített téglalap 8">
            <a:extLst>
              <a:ext uri="{FF2B5EF4-FFF2-40B4-BE49-F238E27FC236}">
                <a16:creationId xmlns:a16="http://schemas.microsoft.com/office/drawing/2014/main" id="{D8A15135-3D8C-E4CB-3377-A8EB91DC5C43}"/>
              </a:ext>
            </a:extLst>
          </p:cNvPr>
          <p:cNvSpPr/>
          <p:nvPr/>
        </p:nvSpPr>
        <p:spPr>
          <a:xfrm>
            <a:off x="1297459" y="3353087"/>
            <a:ext cx="2248930" cy="1977081"/>
          </a:xfrm>
          <a:prstGeom prst="roundRect">
            <a:avLst/>
          </a:prstGeom>
          <a:solidFill>
            <a:srgbClr val="7C242A"/>
          </a:solidFill>
          <a:ln>
            <a:solidFill>
              <a:srgbClr val="7C2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áromszög 10">
            <a:extLst>
              <a:ext uri="{FF2B5EF4-FFF2-40B4-BE49-F238E27FC236}">
                <a16:creationId xmlns:a16="http://schemas.microsoft.com/office/drawing/2014/main" id="{13AD4A1A-0BB6-88A8-07B9-B47E620BBBEF}"/>
              </a:ext>
            </a:extLst>
          </p:cNvPr>
          <p:cNvSpPr/>
          <p:nvPr/>
        </p:nvSpPr>
        <p:spPr>
          <a:xfrm rot="5400000">
            <a:off x="1711197" y="3559260"/>
            <a:ext cx="1610639" cy="153422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CE6C3FE-0CD3-1B20-959E-1FE1FF32D4D6}"/>
              </a:ext>
            </a:extLst>
          </p:cNvPr>
          <p:cNvSpPr txBox="1"/>
          <p:nvPr/>
        </p:nvSpPr>
        <p:spPr>
          <a:xfrm>
            <a:off x="1766714" y="4171260"/>
            <a:ext cx="131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MADE BY</a:t>
            </a:r>
          </a:p>
        </p:txBody>
      </p:sp>
      <p:sp>
        <p:nvSpPr>
          <p:cNvPr id="14" name="Lekerekített téglalap 13">
            <a:extLst>
              <a:ext uri="{FF2B5EF4-FFF2-40B4-BE49-F238E27FC236}">
                <a16:creationId xmlns:a16="http://schemas.microsoft.com/office/drawing/2014/main" id="{8740B7EA-C181-4A37-03D4-097A0C99D835}"/>
              </a:ext>
            </a:extLst>
          </p:cNvPr>
          <p:cNvSpPr/>
          <p:nvPr/>
        </p:nvSpPr>
        <p:spPr>
          <a:xfrm>
            <a:off x="4398962" y="3353087"/>
            <a:ext cx="6709719" cy="1977081"/>
          </a:xfrm>
          <a:prstGeom prst="roundRect">
            <a:avLst/>
          </a:prstGeom>
          <a:solidFill>
            <a:srgbClr val="7C242A"/>
          </a:solidFill>
          <a:ln>
            <a:solidFill>
              <a:srgbClr val="7C24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kerekített téglalap 14">
            <a:extLst>
              <a:ext uri="{FF2B5EF4-FFF2-40B4-BE49-F238E27FC236}">
                <a16:creationId xmlns:a16="http://schemas.microsoft.com/office/drawing/2014/main" id="{35CD41B3-59A8-8175-5AA1-59780D723D8D}"/>
              </a:ext>
            </a:extLst>
          </p:cNvPr>
          <p:cNvSpPr/>
          <p:nvPr/>
        </p:nvSpPr>
        <p:spPr>
          <a:xfrm>
            <a:off x="4571956" y="3516440"/>
            <a:ext cx="1729946" cy="16499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5258525-51BE-B450-A04C-C2D5F9520D5B}"/>
              </a:ext>
            </a:extLst>
          </p:cNvPr>
          <p:cNvSpPr txBox="1"/>
          <p:nvPr/>
        </p:nvSpPr>
        <p:spPr>
          <a:xfrm>
            <a:off x="4337027" y="3973520"/>
            <a:ext cx="219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Biró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Barnabás</a:t>
            </a:r>
          </a:p>
          <a:p>
            <a:pPr algn="ctr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(Project Manager)</a:t>
            </a:r>
          </a:p>
        </p:txBody>
      </p:sp>
      <p:sp>
        <p:nvSpPr>
          <p:cNvPr id="18" name="Lekerekített téglalap 17">
            <a:extLst>
              <a:ext uri="{FF2B5EF4-FFF2-40B4-BE49-F238E27FC236}">
                <a16:creationId xmlns:a16="http://schemas.microsoft.com/office/drawing/2014/main" id="{6423353F-E9A5-7366-6298-EFDE2196EB4B}"/>
              </a:ext>
            </a:extLst>
          </p:cNvPr>
          <p:cNvSpPr/>
          <p:nvPr/>
        </p:nvSpPr>
        <p:spPr>
          <a:xfrm>
            <a:off x="6864058" y="3516440"/>
            <a:ext cx="1729946" cy="16499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kerekített téglalap 24">
            <a:extLst>
              <a:ext uri="{FF2B5EF4-FFF2-40B4-BE49-F238E27FC236}">
                <a16:creationId xmlns:a16="http://schemas.microsoft.com/office/drawing/2014/main" id="{495CDD4A-EC54-279C-0492-2F2DA1E37CE2}"/>
              </a:ext>
            </a:extLst>
          </p:cNvPr>
          <p:cNvSpPr/>
          <p:nvPr/>
        </p:nvSpPr>
        <p:spPr>
          <a:xfrm>
            <a:off x="9156161" y="3516440"/>
            <a:ext cx="1729946" cy="16499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78102A3B-2DA6-BC71-16BA-29F9FBD6FE64}"/>
              </a:ext>
            </a:extLst>
          </p:cNvPr>
          <p:cNvSpPr txBox="1"/>
          <p:nvPr/>
        </p:nvSpPr>
        <p:spPr>
          <a:xfrm>
            <a:off x="6629129" y="3988774"/>
            <a:ext cx="219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Taródi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Benjámin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István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7520A65C-6CC2-C73E-0412-7E13100A0E7B}"/>
              </a:ext>
            </a:extLst>
          </p:cNvPr>
          <p:cNvSpPr txBox="1"/>
          <p:nvPr/>
        </p:nvSpPr>
        <p:spPr>
          <a:xfrm>
            <a:off x="8921231" y="3988774"/>
            <a:ext cx="219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Juhász Sándor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Lorenzó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899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  <p:bldP spid="14" grpId="0" animBg="1"/>
      <p:bldP spid="15" grpId="0" animBg="1"/>
      <p:bldP spid="16" grpId="0"/>
      <p:bldP spid="18" grpId="0" animBg="1"/>
      <p:bldP spid="25" grpId="0" animBg="1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21B4029-A038-A471-A947-8E9B647F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631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Dubai Medium" panose="020B0503030403030204" pitchFamily="34" charset="-78"/>
                <a:cs typeface="Dubai Medium" panose="020B0503030403030204" pitchFamily="34" charset="-78"/>
              </a:rPr>
              <a:t>Wanna try out the product?</a:t>
            </a:r>
          </a:p>
        </p:txBody>
      </p:sp>
      <p:pic>
        <p:nvPicPr>
          <p:cNvPr id="7" name="Graphic 6" descr="Folyamatábra">
            <a:extLst>
              <a:ext uri="{FF2B5EF4-FFF2-40B4-BE49-F238E27FC236}">
                <a16:creationId xmlns:a16="http://schemas.microsoft.com/office/drawing/2014/main" id="{35938C95-7FF0-38F5-CF41-2E07981C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B7C2E7-2990-0423-873F-49C3F473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471" y="2165132"/>
            <a:ext cx="4977578" cy="3889914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1800" dirty="0">
              <a:solidFill>
                <a:srgbClr val="7C242A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7C242A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Here you go. Click on the link and take a look at what we’ve done!</a:t>
            </a:r>
          </a:p>
          <a:p>
            <a:pPr marL="0" indent="0" algn="ctr">
              <a:buNone/>
            </a:pPr>
            <a:endParaRPr lang="en-US" sz="1800" dirty="0">
              <a:solidFill>
                <a:srgbClr val="7C242A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2"/>
                </a:solidFill>
                <a:latin typeface="Dubai" panose="020B0503030403030204" pitchFamily="34" charset="-78"/>
                <a:cs typeface="Dubai" panose="020B0503030403030204" pitchFamily="34" charset="-78"/>
                <a:hlinkClick r:id="rId4"/>
              </a:rPr>
              <a:t>https://vidflow.barnatech.hu</a:t>
            </a:r>
            <a:endParaRPr lang="en-US" sz="2000" dirty="0">
              <a:solidFill>
                <a:schemeClr val="tx2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zövegdoboz 4">
            <a:extLst>
              <a:ext uri="{FF2B5EF4-FFF2-40B4-BE49-F238E27FC236}">
                <a16:creationId xmlns:a16="http://schemas.microsoft.com/office/drawing/2014/main" id="{5B5248FA-1EEB-5242-2208-594D1FCBB7E1}"/>
              </a:ext>
            </a:extLst>
          </p:cNvPr>
          <p:cNvSpPr txBox="1"/>
          <p:nvPr/>
        </p:nvSpPr>
        <p:spPr>
          <a:xfrm>
            <a:off x="6572631" y="5753620"/>
            <a:ext cx="510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ubai Light" panose="020B0303030403030204" pitchFamily="34" charset="-78"/>
                <a:cs typeface="Dubai Light" panose="020B0303030403030204" pitchFamily="34" charset="-78"/>
              </a:rPr>
              <a:t>Thank you for the help from the following services that are allow making everything work:</a:t>
            </a:r>
          </a:p>
        </p:txBody>
      </p:sp>
      <p:pic>
        <p:nvPicPr>
          <p:cNvPr id="4" name="Kép 3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6D9BD0DD-A7FB-3652-5DF8-93D2C7A04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89" y="6532880"/>
            <a:ext cx="1023942" cy="228257"/>
          </a:xfrm>
          <a:prstGeom prst="rect">
            <a:avLst/>
          </a:prstGeom>
        </p:spPr>
      </p:pic>
      <p:pic>
        <p:nvPicPr>
          <p:cNvPr id="11" name="Graphic 10" descr="Link with solid fill">
            <a:hlinkClick r:id="rId4"/>
            <a:extLst>
              <a:ext uri="{FF2B5EF4-FFF2-40B4-BE49-F238E27FC236}">
                <a16:creationId xmlns:a16="http://schemas.microsoft.com/office/drawing/2014/main" id="{2074D0D2-408A-2C83-E3A5-2CF71CF9C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657" y="3429000"/>
            <a:ext cx="811924" cy="811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81C9F-9BB5-F131-729F-2892430F6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450" y="6395809"/>
            <a:ext cx="304800" cy="304800"/>
          </a:xfrm>
          <a:prstGeom prst="round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9BEC349-4F91-8EDC-77AD-0C2337094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2494" y="6404821"/>
            <a:ext cx="382527" cy="2658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4FA614-083F-D23E-6422-5CA9335C9F8A}"/>
              </a:ext>
            </a:extLst>
          </p:cNvPr>
          <p:cNvSpPr txBox="1"/>
          <p:nvPr/>
        </p:nvSpPr>
        <p:spPr>
          <a:xfrm>
            <a:off x="8616592" y="6413134"/>
            <a:ext cx="75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Data API</a:t>
            </a:r>
          </a:p>
        </p:txBody>
      </p:sp>
      <p:pic>
        <p:nvPicPr>
          <p:cNvPr id="24" name="Picture 23" descr="A logo with a blue circle and mountains in the middle&#10;&#10;AI-generated content may be incorrect.">
            <a:extLst>
              <a:ext uri="{FF2B5EF4-FFF2-40B4-BE49-F238E27FC236}">
                <a16:creationId xmlns:a16="http://schemas.microsoft.com/office/drawing/2014/main" id="{85EA6A3E-9651-2B34-395B-DEAA561B6A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7581" y="6338395"/>
            <a:ext cx="454572" cy="45457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9728E-5F5D-9BAC-B1A0-18CA63ECE7CB}"/>
              </a:ext>
            </a:extLst>
          </p:cNvPr>
          <p:cNvCxnSpPr/>
          <p:nvPr/>
        </p:nvCxnSpPr>
        <p:spPr>
          <a:xfrm>
            <a:off x="9374954" y="6355261"/>
            <a:ext cx="0" cy="4208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6F0291-F02D-8EA6-A1E0-6502F727C9B5}"/>
              </a:ext>
            </a:extLst>
          </p:cNvPr>
          <p:cNvCxnSpPr/>
          <p:nvPr/>
        </p:nvCxnSpPr>
        <p:spPr>
          <a:xfrm>
            <a:off x="8126392" y="6355261"/>
            <a:ext cx="0" cy="4208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65369A-8244-1B98-C747-00874C818940}"/>
              </a:ext>
            </a:extLst>
          </p:cNvPr>
          <p:cNvCxnSpPr/>
          <p:nvPr/>
        </p:nvCxnSpPr>
        <p:spPr>
          <a:xfrm>
            <a:off x="10026595" y="6355261"/>
            <a:ext cx="0" cy="4208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logo with a rabbit&#10;&#10;AI-generated content may be incorrect.">
            <a:extLst>
              <a:ext uri="{FF2B5EF4-FFF2-40B4-BE49-F238E27FC236}">
                <a16:creationId xmlns:a16="http://schemas.microsoft.com/office/drawing/2014/main" id="{9155B64E-D420-4054-854B-9ED0C81B0B9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1908" t="16392" r="13440" b="21291"/>
          <a:stretch>
            <a:fillRect/>
          </a:stretch>
        </p:blipFill>
        <p:spPr>
          <a:xfrm>
            <a:off x="10174668" y="6395809"/>
            <a:ext cx="368774" cy="32379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, képernyőkép, ruházat, személy látható&#10;&#10;Automatikusan generált leírás">
            <a:extLst>
              <a:ext uri="{FF2B5EF4-FFF2-40B4-BE49-F238E27FC236}">
                <a16:creationId xmlns:a16="http://schemas.microsoft.com/office/drawing/2014/main" id="{B1029E7A-1CFD-6972-CA2F-5FE77F35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13" r="631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29A046D-027F-22DB-A0D8-2A840771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56" y="344104"/>
            <a:ext cx="4311868" cy="189991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Dubai Medium" panose="020B0503030403030204" pitchFamily="34" charset="-78"/>
                <a:cs typeface="Dubai Medium" panose="020B0503030403030204" pitchFamily="34" charset="-78"/>
              </a:rPr>
              <a:t>How did the idea come to do this as our project?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FA4138-9D06-63D2-9AFE-18A0A9420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495" y="2383330"/>
            <a:ext cx="3822189" cy="413056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We were tired of watching annoying ads on YouTube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We wanted a platform which supports high quality video(4K) without any limitations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YouTube is collecting couple of unnecessary data from you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Missing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PiP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(Picture-in-Picture) mode, which would help in multitasking</a:t>
            </a:r>
          </a:p>
        </p:txBody>
      </p:sp>
      <p:pic>
        <p:nvPicPr>
          <p:cNvPr id="4" name="Kép 3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2CA8539F-D2FB-04C6-495C-014022A1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7" y="6530889"/>
            <a:ext cx="1023942" cy="2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60F7C3-0FF3-AE98-8ADB-32373D3C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1325563"/>
          </a:xfrm>
        </p:spPr>
        <p:txBody>
          <a:bodyPr/>
          <a:lstStyle/>
          <a:p>
            <a:r>
              <a:rPr lang="en-US" dirty="0">
                <a:latin typeface="Dubai Medium" panose="020B0503030403030204" pitchFamily="34" charset="-78"/>
                <a:cs typeface="Dubai Medium" panose="020B0503030403030204" pitchFamily="34" charset="-78"/>
              </a:rPr>
              <a:t>”Why is our platform better than YouTube?”</a:t>
            </a:r>
            <a:endParaRPr lang="en-US" dirty="0"/>
          </a:p>
        </p:txBody>
      </p:sp>
      <p:graphicFrame>
        <p:nvGraphicFramePr>
          <p:cNvPr id="8" name="Tartalom helye 2">
            <a:extLst>
              <a:ext uri="{FF2B5EF4-FFF2-40B4-BE49-F238E27FC236}">
                <a16:creationId xmlns:a16="http://schemas.microsoft.com/office/drawing/2014/main" id="{1ABE0AF9-D1D2-6472-FD46-2D8AF508E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92283"/>
              </p:ext>
            </p:extLst>
          </p:nvPr>
        </p:nvGraphicFramePr>
        <p:xfrm>
          <a:off x="5770606" y="2118624"/>
          <a:ext cx="558319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Kép 3" descr="A képen szöveg, képernyőkép, Betűtípus, szoftver látható&#10;&#10;Automatikusan generált leírás">
            <a:extLst>
              <a:ext uri="{FF2B5EF4-FFF2-40B4-BE49-F238E27FC236}">
                <a16:creationId xmlns:a16="http://schemas.microsoft.com/office/drawing/2014/main" id="{607AD368-A2D0-8795-2630-3EB0F82E9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37" y="2313768"/>
            <a:ext cx="3760733" cy="266277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2140B9E-47F8-C8E5-F5FC-2501A29D36FA}"/>
              </a:ext>
            </a:extLst>
          </p:cNvPr>
          <p:cNvSpPr txBox="1"/>
          <p:nvPr/>
        </p:nvSpPr>
        <p:spPr>
          <a:xfrm>
            <a:off x="1000124" y="5408847"/>
            <a:ext cx="392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Dubai" panose="020B0503030403030204" pitchFamily="34" charset="-78"/>
                <a:cs typeface="Dubai" panose="020B0503030403030204" pitchFamily="34" charset="-78"/>
              </a:rPr>
              <a:t>Nearly everything is easily customizable on our page, which customs are saved for your own account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100D152-1CFB-BD93-A6FD-25019808FF2B}"/>
              </a:ext>
            </a:extLst>
          </p:cNvPr>
          <p:cNvSpPr/>
          <p:nvPr/>
        </p:nvSpPr>
        <p:spPr>
          <a:xfrm>
            <a:off x="1079937" y="2313768"/>
            <a:ext cx="3760733" cy="2662772"/>
          </a:xfrm>
          <a:prstGeom prst="rect">
            <a:avLst/>
          </a:prstGeom>
          <a:noFill/>
          <a:ln w="57150">
            <a:solidFill>
              <a:srgbClr val="D76E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C48C2DD9-7ACD-FDFB-6A2D-01FAB0A4C9A4}"/>
              </a:ext>
            </a:extLst>
          </p:cNvPr>
          <p:cNvSpPr txBox="1">
            <a:spLocks/>
          </p:cNvSpPr>
          <p:nvPr/>
        </p:nvSpPr>
        <p:spPr>
          <a:xfrm>
            <a:off x="2353003" y="1226646"/>
            <a:ext cx="7317828" cy="654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We can’t say it’s better, but there are a lot of great features our app includes</a:t>
            </a:r>
          </a:p>
        </p:txBody>
      </p:sp>
      <p:pic>
        <p:nvPicPr>
          <p:cNvPr id="3" name="Kép 2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13A28A31-4EB7-D124-FC98-1BEF69EF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67" y="6530889"/>
            <a:ext cx="1023942" cy="2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8722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0E9569-41DA-2306-8518-8CE146EC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Dubai Medium" panose="020B0503030403030204" pitchFamily="34" charset="-78"/>
                <a:cs typeface="Dubai Medium" panose="020B0503030403030204" pitchFamily="34" charset="-78"/>
              </a:rPr>
              <a:t>What were the plans? How we pre-designed the page?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C0BC7-64DE-BAB6-61FF-371E4EC2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7632"/>
            <a:ext cx="10515600" cy="8582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Dubai" panose="020B0503030403030204" pitchFamily="34" charset="-78"/>
                <a:cs typeface="Dubai" panose="020B0503030403030204" pitchFamily="34" charset="-78"/>
              </a:rPr>
              <a:t>Well, we’ve spent lot of time with the Figma creation of our project, but after all, we’ve created the same design as the final release going to look like at the end</a:t>
            </a:r>
          </a:p>
        </p:txBody>
      </p:sp>
      <p:pic>
        <p:nvPicPr>
          <p:cNvPr id="5" name="Kép 4" descr="A képen képernyőkép, szöveg, szoftver, Webhely látható&#10;&#10;Automatikusan generált leírás">
            <a:extLst>
              <a:ext uri="{FF2B5EF4-FFF2-40B4-BE49-F238E27FC236}">
                <a16:creationId xmlns:a16="http://schemas.microsoft.com/office/drawing/2014/main" id="{4EADF86C-B874-49F2-69C0-AEE553AA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2329157"/>
            <a:ext cx="6045062" cy="2199685"/>
          </a:xfrm>
          <a:prstGeom prst="rect">
            <a:avLst/>
          </a:prstGeom>
        </p:spPr>
      </p:pic>
      <p:pic>
        <p:nvPicPr>
          <p:cNvPr id="7" name="Kép 6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4F022D18-EB0D-F5C5-ACD5-B9ECAA4C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43" y="2329157"/>
            <a:ext cx="2970943" cy="2199685"/>
          </a:xfrm>
          <a:prstGeom prst="rect">
            <a:avLst/>
          </a:prstGeom>
        </p:spPr>
      </p:pic>
      <p:pic>
        <p:nvPicPr>
          <p:cNvPr id="9" name="Kép 8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5648A91D-5A84-CD52-F296-791ED158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286" y="2329157"/>
            <a:ext cx="2927522" cy="2199685"/>
          </a:xfrm>
          <a:prstGeom prst="rect">
            <a:avLst/>
          </a:prstGeom>
        </p:spPr>
      </p:pic>
      <p:pic>
        <p:nvPicPr>
          <p:cNvPr id="4" name="Kép 3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B5F6410F-1B77-2FC3-C507-19FB4EFD2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67" y="6530889"/>
            <a:ext cx="1023942" cy="2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8349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4313F-14A0-6127-2A08-CE0E8441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337261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Dubai Medium" panose="020B0503030403030204" pitchFamily="34" charset="-78"/>
                <a:cs typeface="Dubai Medium" panose="020B0503030403030204" pitchFamily="34" charset="-78"/>
              </a:rPr>
              <a:t>Let’s see the page!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F3A15F3B-15AF-1628-F9E8-1A04E852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23" y="2911392"/>
            <a:ext cx="5614416" cy="3073891"/>
          </a:xfrm>
          <a:prstGeom prst="rect">
            <a:avLst/>
          </a:prstGeom>
        </p:spPr>
      </p:pic>
      <p:pic>
        <p:nvPicPr>
          <p:cNvPr id="5" name="Content Placeholder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A961D5BF-F4DC-CFC2-6E11-413854B6C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563" y="2911393"/>
            <a:ext cx="5614416" cy="307389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21C8A61-D703-F5F2-7FE3-F981A2D1DC52}"/>
              </a:ext>
            </a:extLst>
          </p:cNvPr>
          <p:cNvSpPr/>
          <p:nvPr/>
        </p:nvSpPr>
        <p:spPr>
          <a:xfrm>
            <a:off x="1847957" y="3727609"/>
            <a:ext cx="2602123" cy="12122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1BBFC7-D098-18DD-0DCF-B48441034201}"/>
              </a:ext>
            </a:extLst>
          </p:cNvPr>
          <p:cNvSpPr/>
          <p:nvPr/>
        </p:nvSpPr>
        <p:spPr>
          <a:xfrm>
            <a:off x="719790" y="2175641"/>
            <a:ext cx="2256333" cy="49398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25937-8B5A-4BB8-0FFE-61C89284EAB3}"/>
              </a:ext>
            </a:extLst>
          </p:cNvPr>
          <p:cNvSpPr txBox="1"/>
          <p:nvPr/>
        </p:nvSpPr>
        <p:spPr>
          <a:xfrm>
            <a:off x="828368" y="2258989"/>
            <a:ext cx="20391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Dubai" panose="020B0503030403030204" pitchFamily="34" charset="-78"/>
                <a:cs typeface="Dubai" panose="020B0503030403030204" pitchFamily="34" charset="-78"/>
              </a:rPr>
              <a:t>In-site login form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DAB5E3-F3BF-711A-064E-088251765DDC}"/>
              </a:ext>
            </a:extLst>
          </p:cNvPr>
          <p:cNvSpPr/>
          <p:nvPr/>
        </p:nvSpPr>
        <p:spPr>
          <a:xfrm>
            <a:off x="2497555" y="5203166"/>
            <a:ext cx="1370431" cy="3461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0BEA36-3CDD-1A6C-8CAB-A69E0654271F}"/>
              </a:ext>
            </a:extLst>
          </p:cNvPr>
          <p:cNvSpPr/>
          <p:nvPr/>
        </p:nvSpPr>
        <p:spPr>
          <a:xfrm>
            <a:off x="1387197" y="6148552"/>
            <a:ext cx="3591146" cy="652948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48800D-6658-52BB-076F-EAA3D00C5565}"/>
              </a:ext>
            </a:extLst>
          </p:cNvPr>
          <p:cNvSpPr txBox="1"/>
          <p:nvPr/>
        </p:nvSpPr>
        <p:spPr>
          <a:xfrm>
            <a:off x="1349520" y="6125327"/>
            <a:ext cx="3666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Dubai" panose="020B0503030403030204" pitchFamily="34" charset="-78"/>
                <a:cs typeface="Dubai" panose="020B0503030403030204" pitchFamily="34" charset="-78"/>
              </a:rPr>
              <a:t>Sign In via Google account </a:t>
            </a:r>
          </a:p>
          <a:p>
            <a:pPr algn="ctr"/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(only if account was registered previously with the same email)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7A984D7-BA6B-209A-6CFE-D6C8EF12BD4C}"/>
              </a:ext>
            </a:extLst>
          </p:cNvPr>
          <p:cNvSpPr/>
          <p:nvPr/>
        </p:nvSpPr>
        <p:spPr>
          <a:xfrm>
            <a:off x="5766523" y="2083892"/>
            <a:ext cx="1594651" cy="620633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58272E-9613-5382-26C1-7DC4D16E2241}"/>
              </a:ext>
            </a:extLst>
          </p:cNvPr>
          <p:cNvSpPr txBox="1"/>
          <p:nvPr/>
        </p:nvSpPr>
        <p:spPr>
          <a:xfrm>
            <a:off x="5766522" y="2095974"/>
            <a:ext cx="159465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Dubai" panose="020B0503030403030204" pitchFamily="34" charset="-78"/>
                <a:cs typeface="Dubai" panose="020B0503030403030204" pitchFamily="34" charset="-78"/>
              </a:rPr>
              <a:t>List of all your liked videos</a:t>
            </a:r>
          </a:p>
        </p:txBody>
      </p:sp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9E262D9B-F554-BC98-88F8-111F7FD33C40}"/>
              </a:ext>
            </a:extLst>
          </p:cNvPr>
          <p:cNvSpPr/>
          <p:nvPr/>
        </p:nvSpPr>
        <p:spPr>
          <a:xfrm rot="16200000">
            <a:off x="7599174" y="2560320"/>
            <a:ext cx="2807208" cy="4026797"/>
          </a:xfrm>
          <a:prstGeom prst="bracketPai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5E4BE58-8C6C-A465-99C5-2BCD4508E7C8}"/>
              </a:ext>
            </a:extLst>
          </p:cNvPr>
          <p:cNvSpPr/>
          <p:nvPr/>
        </p:nvSpPr>
        <p:spPr>
          <a:xfrm>
            <a:off x="7082849" y="6256464"/>
            <a:ext cx="2238373" cy="361416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9B546E-8198-41A8-CC95-957BAC496387}"/>
              </a:ext>
            </a:extLst>
          </p:cNvPr>
          <p:cNvSpPr txBox="1"/>
          <p:nvPr/>
        </p:nvSpPr>
        <p:spPr>
          <a:xfrm>
            <a:off x="6930202" y="6283283"/>
            <a:ext cx="2543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Dubai" panose="020B0503030403030204" pitchFamily="34" charset="-78"/>
                <a:cs typeface="Dubai" panose="020B0503030403030204" pitchFamily="34" charset="-78"/>
              </a:rPr>
              <a:t>Trending videos in Hungary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4A72ED-038A-768D-2C37-230A61177491}"/>
              </a:ext>
            </a:extLst>
          </p:cNvPr>
          <p:cNvCxnSpPr>
            <a:cxnSpLocks/>
          </p:cNvCxnSpPr>
          <p:nvPr/>
        </p:nvCxnSpPr>
        <p:spPr>
          <a:xfrm flipH="1">
            <a:off x="9210865" y="2486010"/>
            <a:ext cx="110357" cy="4029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3ED9ED2-2520-8CF5-32E5-2A2683996A5D}"/>
              </a:ext>
            </a:extLst>
          </p:cNvPr>
          <p:cNvSpPr/>
          <p:nvPr/>
        </p:nvSpPr>
        <p:spPr>
          <a:xfrm>
            <a:off x="8371248" y="1806853"/>
            <a:ext cx="1901402" cy="673166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482C31-71BC-61ED-02E6-072B4E35B60A}"/>
              </a:ext>
            </a:extLst>
          </p:cNvPr>
          <p:cNvSpPr txBox="1"/>
          <p:nvPr/>
        </p:nvSpPr>
        <p:spPr>
          <a:xfrm>
            <a:off x="8325276" y="1833688"/>
            <a:ext cx="19918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Dubai" panose="020B0503030403030204" pitchFamily="34" charset="-78"/>
                <a:cs typeface="Dubai" panose="020B0503030403030204" pitchFamily="34" charset="-78"/>
              </a:rPr>
              <a:t>Search bar for searching videos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7CF2951-6161-8E57-B53C-88A38191B81D}"/>
              </a:ext>
            </a:extLst>
          </p:cNvPr>
          <p:cNvSpPr/>
          <p:nvPr/>
        </p:nvSpPr>
        <p:spPr>
          <a:xfrm>
            <a:off x="9712223" y="6256463"/>
            <a:ext cx="2238373" cy="361416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413BCD-4C37-734D-0C4F-404042A0E2D9}"/>
              </a:ext>
            </a:extLst>
          </p:cNvPr>
          <p:cNvSpPr txBox="1"/>
          <p:nvPr/>
        </p:nvSpPr>
        <p:spPr>
          <a:xfrm>
            <a:off x="9917172" y="6283283"/>
            <a:ext cx="182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Dubai" panose="020B0503030403030204" pitchFamily="34" charset="-78"/>
                <a:cs typeface="Dubai" panose="020B0503030403030204" pitchFamily="34" charset="-78"/>
              </a:rPr>
              <a:t>Your custom playlists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05C61E-9954-61B8-53ED-4B73DA3DF7D4}"/>
              </a:ext>
            </a:extLst>
          </p:cNvPr>
          <p:cNvSpPr/>
          <p:nvPr/>
        </p:nvSpPr>
        <p:spPr>
          <a:xfrm>
            <a:off x="375561" y="2905402"/>
            <a:ext cx="5614418" cy="3079881"/>
          </a:xfrm>
          <a:prstGeom prst="rect">
            <a:avLst/>
          </a:prstGeom>
          <a:noFill/>
          <a:ln w="28575">
            <a:solidFill>
              <a:srgbClr val="EA71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7481D6E-4BE9-4379-70DB-6906554A11F0}"/>
              </a:ext>
            </a:extLst>
          </p:cNvPr>
          <p:cNvSpPr/>
          <p:nvPr/>
        </p:nvSpPr>
        <p:spPr>
          <a:xfrm>
            <a:off x="10464387" y="1508853"/>
            <a:ext cx="1532827" cy="94434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339510-B3B2-EE32-27C6-9229EB1F06E5}"/>
              </a:ext>
            </a:extLst>
          </p:cNvPr>
          <p:cNvSpPr txBox="1"/>
          <p:nvPr/>
        </p:nvSpPr>
        <p:spPr>
          <a:xfrm>
            <a:off x="10464387" y="1550698"/>
            <a:ext cx="15328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Dubai" panose="020B0503030403030204" pitchFamily="34" charset="-78"/>
                <a:cs typeface="Dubai" panose="020B0503030403030204" pitchFamily="34" charset="-78"/>
              </a:rPr>
              <a:t>Own profile settings and logout button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02F1C0-4D5B-E42F-1D55-CF8924092513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847957" y="2669628"/>
            <a:ext cx="381072" cy="123551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42508F-2851-20BA-4B38-71D23016A81F}"/>
              </a:ext>
            </a:extLst>
          </p:cNvPr>
          <p:cNvCxnSpPr>
            <a:stCxn id="18" idx="4"/>
          </p:cNvCxnSpPr>
          <p:nvPr/>
        </p:nvCxnSpPr>
        <p:spPr>
          <a:xfrm flipH="1">
            <a:off x="3182770" y="5549273"/>
            <a:ext cx="1" cy="59927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C51461A-1A17-E4D9-4ECD-C709563C47FB}"/>
              </a:ext>
            </a:extLst>
          </p:cNvPr>
          <p:cNvSpPr/>
          <p:nvPr/>
        </p:nvSpPr>
        <p:spPr>
          <a:xfrm>
            <a:off x="6202023" y="2899411"/>
            <a:ext cx="5614418" cy="3085872"/>
          </a:xfrm>
          <a:prstGeom prst="rect">
            <a:avLst/>
          </a:prstGeom>
          <a:noFill/>
          <a:ln w="28575">
            <a:solidFill>
              <a:srgbClr val="EA71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B6D014C-467C-485F-F587-010EF5ED4492}"/>
              </a:ext>
            </a:extLst>
          </p:cNvPr>
          <p:cNvCxnSpPr>
            <a:stCxn id="64" idx="2"/>
          </p:cNvCxnSpPr>
          <p:nvPr/>
        </p:nvCxnSpPr>
        <p:spPr>
          <a:xfrm>
            <a:off x="11230801" y="2474028"/>
            <a:ext cx="230594" cy="4373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123CF0-6DA8-0280-1335-63294EA26C0F}"/>
              </a:ext>
            </a:extLst>
          </p:cNvPr>
          <p:cNvCxnSpPr>
            <a:cxnSpLocks/>
          </p:cNvCxnSpPr>
          <p:nvPr/>
        </p:nvCxnSpPr>
        <p:spPr>
          <a:xfrm flipV="1">
            <a:off x="6563848" y="2748296"/>
            <a:ext cx="0" cy="4783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1371E5-F381-1C84-F7E6-903BE5078EEA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8653516" y="5977323"/>
            <a:ext cx="349263" cy="2321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329924E-855C-3786-E62F-73CBF09767BB}"/>
              </a:ext>
            </a:extLst>
          </p:cNvPr>
          <p:cNvCxnSpPr>
            <a:cxnSpLocks/>
          </p:cNvCxnSpPr>
          <p:nvPr/>
        </p:nvCxnSpPr>
        <p:spPr>
          <a:xfrm flipH="1">
            <a:off x="11340662" y="5906814"/>
            <a:ext cx="120733" cy="31060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Kép 3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3A766087-F116-8DD9-3ACA-69BB7DC06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89" y="6532880"/>
            <a:ext cx="1023942" cy="22825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F65889A-5AC3-BB93-7DA8-ED0EC57CA84F}"/>
              </a:ext>
            </a:extLst>
          </p:cNvPr>
          <p:cNvSpPr txBox="1"/>
          <p:nvPr/>
        </p:nvSpPr>
        <p:spPr>
          <a:xfrm>
            <a:off x="4571987" y="1370317"/>
            <a:ext cx="3044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Dubai" panose="020B0503030403030204" pitchFamily="34" charset="-78"/>
                <a:cs typeface="Dubai" panose="020B0503030403030204" pitchFamily="34" charset="-78"/>
              </a:rPr>
              <a:t>Pictures creation date: 2025.05.17</a:t>
            </a:r>
          </a:p>
        </p:txBody>
      </p:sp>
      <p:pic>
        <p:nvPicPr>
          <p:cNvPr id="1026" name="Picture 2" descr="Download Censored, Censor, Censored Seal. Royalty-Free Stock Illustration  Image - Pixabay">
            <a:extLst>
              <a:ext uri="{FF2B5EF4-FFF2-40B4-BE49-F238E27FC236}">
                <a16:creationId xmlns:a16="http://schemas.microsoft.com/office/drawing/2014/main" id="{9920D606-1E1E-1278-2D95-B076D3D9D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" t="39436" r="7614" b="38722"/>
          <a:stretch>
            <a:fillRect/>
          </a:stretch>
        </p:blipFill>
        <p:spPr bwMode="auto">
          <a:xfrm>
            <a:off x="7237188" y="4939862"/>
            <a:ext cx="759554" cy="1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BAB5A-F0BF-4AD2-BD4B-31BEF8BE5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241035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Dubai Medium" panose="020B0503030403030204" pitchFamily="34" charset="-78"/>
                <a:cs typeface="Dubai Medium" panose="020B0503030403030204" pitchFamily="34" charset="-78"/>
              </a:rPr>
              <a:t>Let’s see the page! - Part 2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D5D65E-03C0-F8B9-1CCB-23DED8A8B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94526"/>
            <a:ext cx="5614416" cy="3101964"/>
          </a:xfrm>
          <a:prstGeom prst="rect">
            <a:avLst/>
          </a:prstGeom>
        </p:spPr>
      </p:pic>
      <p:pic>
        <p:nvPicPr>
          <p:cNvPr id="6" name="Picture 5" descr="A screenshot of a video&#10;&#10;AI-generated content may be incorrect.">
            <a:extLst>
              <a:ext uri="{FF2B5EF4-FFF2-40B4-BE49-F238E27FC236}">
                <a16:creationId xmlns:a16="http://schemas.microsoft.com/office/drawing/2014/main" id="{C08DF536-9402-E6E9-9AD2-420D1D9EE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901544"/>
            <a:ext cx="5614416" cy="3087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CF940-816E-9420-2DB9-7D21ED0FD04A}"/>
              </a:ext>
            </a:extLst>
          </p:cNvPr>
          <p:cNvSpPr txBox="1"/>
          <p:nvPr/>
        </p:nvSpPr>
        <p:spPr>
          <a:xfrm>
            <a:off x="4571987" y="1370317"/>
            <a:ext cx="3044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Dubai" panose="020B0503030403030204" pitchFamily="34" charset="-78"/>
                <a:cs typeface="Dubai" panose="020B0503030403030204" pitchFamily="34" charset="-78"/>
              </a:rPr>
              <a:t>Pictures creation date: 2025.05.17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92738D-2A26-2BE8-A7C7-5640CBECB942}"/>
              </a:ext>
            </a:extLst>
          </p:cNvPr>
          <p:cNvSpPr/>
          <p:nvPr/>
        </p:nvSpPr>
        <p:spPr>
          <a:xfrm>
            <a:off x="320040" y="2894526"/>
            <a:ext cx="5614416" cy="3101964"/>
          </a:xfrm>
          <a:prstGeom prst="rect">
            <a:avLst/>
          </a:prstGeom>
          <a:noFill/>
          <a:ln w="28575">
            <a:solidFill>
              <a:srgbClr val="EA71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CD552F-6A5A-1D41-E150-7D6F191AD6ED}"/>
              </a:ext>
            </a:extLst>
          </p:cNvPr>
          <p:cNvSpPr/>
          <p:nvPr/>
        </p:nvSpPr>
        <p:spPr>
          <a:xfrm>
            <a:off x="6254496" y="2894524"/>
            <a:ext cx="5614416" cy="3101965"/>
          </a:xfrm>
          <a:prstGeom prst="rect">
            <a:avLst/>
          </a:prstGeom>
          <a:noFill/>
          <a:ln w="28575">
            <a:solidFill>
              <a:srgbClr val="EA71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5BBADE-EB4F-9ECE-2D99-FC21DEF44639}"/>
              </a:ext>
            </a:extLst>
          </p:cNvPr>
          <p:cNvCxnSpPr>
            <a:cxnSpLocks/>
          </p:cNvCxnSpPr>
          <p:nvPr/>
        </p:nvCxnSpPr>
        <p:spPr>
          <a:xfrm>
            <a:off x="1429407" y="2549083"/>
            <a:ext cx="325821" cy="80371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9B52340-F03C-33BF-6BF0-A74CD30E754A}"/>
              </a:ext>
            </a:extLst>
          </p:cNvPr>
          <p:cNvSpPr/>
          <p:nvPr/>
        </p:nvSpPr>
        <p:spPr>
          <a:xfrm>
            <a:off x="175116" y="1944962"/>
            <a:ext cx="2256333" cy="646331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866C5-2533-14F8-BB06-D25FD8527443}"/>
              </a:ext>
            </a:extLst>
          </p:cNvPr>
          <p:cNvSpPr txBox="1"/>
          <p:nvPr/>
        </p:nvSpPr>
        <p:spPr>
          <a:xfrm>
            <a:off x="283694" y="1944961"/>
            <a:ext cx="20391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err="1">
                <a:latin typeface="Dubai" panose="020B0503030403030204" pitchFamily="34" charset="-78"/>
                <a:cs typeface="Dubai" panose="020B0503030403030204" pitchFamily="34" charset="-78"/>
              </a:rPr>
              <a:t>VidFlow</a:t>
            </a:r>
            <a:r>
              <a:rPr lang="en-US" b="1" dirty="0">
                <a:latin typeface="Dubai" panose="020B0503030403030204" pitchFamily="34" charset="-78"/>
                <a:cs typeface="Dubai" panose="020B0503030403030204" pitchFamily="34" charset="-78"/>
              </a:rPr>
              <a:t> custom video player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726A9D-CAE6-798A-5859-B86D4451BD64}"/>
              </a:ext>
            </a:extLst>
          </p:cNvPr>
          <p:cNvCxnSpPr>
            <a:cxnSpLocks/>
          </p:cNvCxnSpPr>
          <p:nvPr/>
        </p:nvCxnSpPr>
        <p:spPr>
          <a:xfrm flipH="1">
            <a:off x="4235668" y="5370786"/>
            <a:ext cx="630622" cy="75577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E60671F-5702-6398-FE2B-F12E36F00444}"/>
              </a:ext>
            </a:extLst>
          </p:cNvPr>
          <p:cNvSpPr/>
          <p:nvPr/>
        </p:nvSpPr>
        <p:spPr>
          <a:xfrm>
            <a:off x="1421951" y="6085490"/>
            <a:ext cx="2813718" cy="728483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1EF5B9-143C-969B-5B5B-AACE847FFB3C}"/>
              </a:ext>
            </a:extLst>
          </p:cNvPr>
          <p:cNvSpPr txBox="1"/>
          <p:nvPr/>
        </p:nvSpPr>
        <p:spPr>
          <a:xfrm>
            <a:off x="1511541" y="6126565"/>
            <a:ext cx="26345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Dubai" panose="020B0503030403030204" pitchFamily="34" charset="-78"/>
                <a:cs typeface="Dubai" panose="020B0503030403030204" pitchFamily="34" charset="-78"/>
              </a:rPr>
              <a:t>List of suggested videos for the current video</a:t>
            </a:r>
          </a:p>
        </p:txBody>
      </p:sp>
      <p:sp>
        <p:nvSpPr>
          <p:cNvPr id="26" name="Double Bracket 25">
            <a:extLst>
              <a:ext uri="{FF2B5EF4-FFF2-40B4-BE49-F238E27FC236}">
                <a16:creationId xmlns:a16="http://schemas.microsoft.com/office/drawing/2014/main" id="{FFEA8B03-8090-FBC2-4156-FCD9021EA9EB}"/>
              </a:ext>
            </a:extLst>
          </p:cNvPr>
          <p:cNvSpPr/>
          <p:nvPr/>
        </p:nvSpPr>
        <p:spPr>
          <a:xfrm rot="16200000">
            <a:off x="7735613" y="2617075"/>
            <a:ext cx="2648611" cy="3930872"/>
          </a:xfrm>
          <a:prstGeom prst="bracketPair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9E36BD-0C9D-D7DD-6918-F00EC983890A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9059919" y="5906817"/>
            <a:ext cx="0" cy="31530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61989D9-4598-975C-ED93-1023BB7B9699}"/>
              </a:ext>
            </a:extLst>
          </p:cNvPr>
          <p:cNvSpPr/>
          <p:nvPr/>
        </p:nvSpPr>
        <p:spPr>
          <a:xfrm>
            <a:off x="7882759" y="6263478"/>
            <a:ext cx="2322783" cy="413365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B040B6-75EF-DD6B-F6B4-145FC815E863}"/>
              </a:ext>
            </a:extLst>
          </p:cNvPr>
          <p:cNvSpPr txBox="1"/>
          <p:nvPr/>
        </p:nvSpPr>
        <p:spPr>
          <a:xfrm>
            <a:off x="7741920" y="6307511"/>
            <a:ext cx="26345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Dubai" panose="020B0503030403030204" pitchFamily="34" charset="-78"/>
                <a:cs typeface="Dubai" panose="020B0503030403030204" pitchFamily="34" charset="-78"/>
              </a:rPr>
              <a:t>Result of searching</a:t>
            </a:r>
          </a:p>
        </p:txBody>
      </p:sp>
      <p:pic>
        <p:nvPicPr>
          <p:cNvPr id="32" name="Kép 3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30BC0D3A-9472-6173-23C1-CCB74039D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89" y="6532880"/>
            <a:ext cx="1023942" cy="2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41C73-167F-C9CD-F90C-881E235D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Autofit/>
          </a:bodyPr>
          <a:lstStyle/>
          <a:p>
            <a:r>
              <a:rPr lang="en-US" sz="4200" dirty="0">
                <a:latin typeface="Dubai Medium" panose="020B0503030403030204" pitchFamily="34" charset="-78"/>
                <a:cs typeface="Dubai Medium" panose="020B0503030403030204" pitchFamily="34" charset="-78"/>
              </a:rPr>
              <a:t>What are the steps to register an account?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C842A0-41F7-6237-B816-8F8975097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99" y="3028476"/>
            <a:ext cx="3895522" cy="36631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Security of the registration:</a:t>
            </a:r>
          </a:p>
          <a:p>
            <a:pPr algn="ctr"/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HTTPS protected data transfer</a:t>
            </a:r>
          </a:p>
          <a:p>
            <a:pPr marL="0" indent="0" algn="ctr">
              <a:buNone/>
            </a:pP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Custom IP and DNS check method to prevent hackers</a:t>
            </a:r>
          </a:p>
          <a:p>
            <a:pPr marL="0" indent="0" algn="ctr">
              <a:buNone/>
            </a:pP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Server-based CAPTCHA for easy, but true bypass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084A2C-4A50-BC8D-5E98-6690E59F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301" y="457783"/>
            <a:ext cx="2125704" cy="3456432"/>
          </a:xfrm>
          <a:prstGeom prst="rect">
            <a:avLst/>
          </a:prstGeom>
        </p:spPr>
      </p:pic>
      <p:pic>
        <p:nvPicPr>
          <p:cNvPr id="5" name="Content Placeholder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1355DF53-A8C9-5BA7-1455-0AE836B7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024" y="457783"/>
            <a:ext cx="3785616" cy="207262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4E1FB4-3768-9469-12D6-C5D26AEEF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425" y="4621622"/>
            <a:ext cx="2619909" cy="157194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70AC02-689E-1D21-CA77-35982BB2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024" y="3863267"/>
            <a:ext cx="3517434" cy="233029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6505C81-C72E-57E2-A47F-2BE447AA98AF}"/>
              </a:ext>
            </a:extLst>
          </p:cNvPr>
          <p:cNvSpPr/>
          <p:nvPr/>
        </p:nvSpPr>
        <p:spPr>
          <a:xfrm>
            <a:off x="5515058" y="2622501"/>
            <a:ext cx="2830156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EEC0F-4028-6562-8CF8-204B3F4DC433}"/>
              </a:ext>
            </a:extLst>
          </p:cNvPr>
          <p:cNvSpPr txBox="1"/>
          <p:nvPr/>
        </p:nvSpPr>
        <p:spPr>
          <a:xfrm>
            <a:off x="5281963" y="2659144"/>
            <a:ext cx="328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1. Fill in the gaps in the form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A46C9D-7E76-7A13-105C-BEBD2E35539D}"/>
              </a:ext>
            </a:extLst>
          </p:cNvPr>
          <p:cNvSpPr/>
          <p:nvPr/>
        </p:nvSpPr>
        <p:spPr>
          <a:xfrm>
            <a:off x="9312165" y="3979173"/>
            <a:ext cx="2617075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5D799-E08E-9835-9910-596B9B7DA0B5}"/>
              </a:ext>
            </a:extLst>
          </p:cNvPr>
          <p:cNvSpPr txBox="1"/>
          <p:nvPr/>
        </p:nvSpPr>
        <p:spPr>
          <a:xfrm>
            <a:off x="9131431" y="4002666"/>
            <a:ext cx="297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2. Customizing our profile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B8883D-6519-FCF7-B397-28FE29F4A86D}"/>
              </a:ext>
            </a:extLst>
          </p:cNvPr>
          <p:cNvSpPr/>
          <p:nvPr/>
        </p:nvSpPr>
        <p:spPr>
          <a:xfrm>
            <a:off x="5281963" y="6322324"/>
            <a:ext cx="298967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BD194A-EC17-6919-3AD7-8917150EC2A7}"/>
              </a:ext>
            </a:extLst>
          </p:cNvPr>
          <p:cNvSpPr txBox="1"/>
          <p:nvPr/>
        </p:nvSpPr>
        <p:spPr>
          <a:xfrm>
            <a:off x="5281963" y="6357555"/>
            <a:ext cx="297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3. Choosing a plan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4665DC2-0D37-037C-06B3-59AD4EB4B266}"/>
              </a:ext>
            </a:extLst>
          </p:cNvPr>
          <p:cNvSpPr/>
          <p:nvPr/>
        </p:nvSpPr>
        <p:spPr>
          <a:xfrm>
            <a:off x="8897540" y="6322324"/>
            <a:ext cx="2989678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63B33-628E-287F-3AE0-6FAA1FD9E0B0}"/>
              </a:ext>
            </a:extLst>
          </p:cNvPr>
          <p:cNvSpPr txBox="1"/>
          <p:nvPr/>
        </p:nvSpPr>
        <p:spPr>
          <a:xfrm>
            <a:off x="8819641" y="6357555"/>
            <a:ext cx="31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3. All done! After submit, log in</a:t>
            </a:r>
          </a:p>
        </p:txBody>
      </p:sp>
      <p:pic>
        <p:nvPicPr>
          <p:cNvPr id="23" name="Kép 3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233BBA39-1608-41B2-7985-04FD1237A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89" y="6532880"/>
            <a:ext cx="1023942" cy="2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FE16A-AEB0-3DA5-178F-FE35CCF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Dubai Medium" panose="020B0503030403030204" pitchFamily="34" charset="-78"/>
                <a:cs typeface="Dubai Medium" panose="020B0503030403030204" pitchFamily="34" charset="-78"/>
              </a:rPr>
              <a:t>Administrative works for the project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0A6211-6853-3E1B-8C77-0181395D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72" b="3"/>
          <a:stretch/>
        </p:blipFill>
        <p:spPr>
          <a:xfrm>
            <a:off x="626850" y="2409444"/>
            <a:ext cx="6232993" cy="383133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D3D951-D898-9445-A5B3-03E2D6FB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Dubai" panose="020B0503030403030204" pitchFamily="34" charset="-78"/>
                <a:cs typeface="Dubai" panose="020B0503030403030204" pitchFamily="34" charset="-78"/>
              </a:rPr>
              <a:t>Everyone had their own tasks</a:t>
            </a:r>
          </a:p>
          <a:p>
            <a:pPr marL="0" indent="0">
              <a:buNone/>
            </a:pPr>
            <a:endParaRPr lang="en-US" sz="18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1800" dirty="0">
                <a:latin typeface="Dubai" panose="020B0503030403030204" pitchFamily="34" charset="-78"/>
                <a:cs typeface="Dubai" panose="020B0503030403030204" pitchFamily="34" charset="-78"/>
              </a:rPr>
              <a:t>Typically, each member had a primary job and a smaller, less demanding task</a:t>
            </a:r>
          </a:p>
          <a:p>
            <a:pPr marL="0" indent="0">
              <a:buNone/>
            </a:pPr>
            <a:endParaRPr lang="en-US" sz="18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1800" dirty="0">
                <a:latin typeface="Dubai" panose="020B0503030403030204" pitchFamily="34" charset="-78"/>
                <a:cs typeface="Dubai" panose="020B0503030403030204" pitchFamily="34" charset="-78"/>
              </a:rPr>
              <a:t>Fortunately, all team members worked diligently to achieve a stable and well-equipped site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977F1-479F-E3FF-CD2B-658E8F3BE06B}"/>
              </a:ext>
            </a:extLst>
          </p:cNvPr>
          <p:cNvSpPr/>
          <p:nvPr/>
        </p:nvSpPr>
        <p:spPr>
          <a:xfrm>
            <a:off x="626850" y="2409444"/>
            <a:ext cx="6232993" cy="3831336"/>
          </a:xfrm>
          <a:prstGeom prst="rect">
            <a:avLst/>
          </a:prstGeom>
          <a:noFill/>
          <a:ln w="28575">
            <a:solidFill>
              <a:srgbClr val="EA713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32993"/>
                      <a:gd name="connsiteY0" fmla="*/ 0 h 3831336"/>
                      <a:gd name="connsiteX1" fmla="*/ 6232993 w 6232993"/>
                      <a:gd name="connsiteY1" fmla="*/ 0 h 3831336"/>
                      <a:gd name="connsiteX2" fmla="*/ 6232993 w 6232993"/>
                      <a:gd name="connsiteY2" fmla="*/ 3831336 h 3831336"/>
                      <a:gd name="connsiteX3" fmla="*/ 0 w 6232993"/>
                      <a:gd name="connsiteY3" fmla="*/ 3831336 h 3831336"/>
                      <a:gd name="connsiteX4" fmla="*/ 0 w 6232993"/>
                      <a:gd name="connsiteY4" fmla="*/ 0 h 3831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32993" h="3831336" extrusionOk="0">
                        <a:moveTo>
                          <a:pt x="0" y="0"/>
                        </a:moveTo>
                        <a:cubicBezTo>
                          <a:pt x="2774233" y="118645"/>
                          <a:pt x="3519151" y="116012"/>
                          <a:pt x="6232993" y="0"/>
                        </a:cubicBezTo>
                        <a:cubicBezTo>
                          <a:pt x="6100111" y="645045"/>
                          <a:pt x="6317944" y="2845296"/>
                          <a:pt x="6232993" y="3831336"/>
                        </a:cubicBezTo>
                        <a:cubicBezTo>
                          <a:pt x="3209018" y="3965936"/>
                          <a:pt x="1398826" y="3674140"/>
                          <a:pt x="0" y="3831336"/>
                        </a:cubicBezTo>
                        <a:cubicBezTo>
                          <a:pt x="-20187" y="2218336"/>
                          <a:pt x="-152480" y="165600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3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197D2C99-829F-93B0-2C13-E05F84392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89" y="6532880"/>
            <a:ext cx="1023942" cy="2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33224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B48D9E-C269-3B66-84CE-53101171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>
                <a:latin typeface="Dubai Medium" panose="020B0503030403030204" pitchFamily="34" charset="-78"/>
                <a:cs typeface="Dubai Medium" panose="020B0503030403030204" pitchFamily="34" charset="-78"/>
              </a:rPr>
              <a:t>Our future plans for this enormous project</a:t>
            </a:r>
          </a:p>
        </p:txBody>
      </p:sp>
      <p:pic>
        <p:nvPicPr>
          <p:cNvPr id="5" name="Picture 4" descr="Piros vonallal csatlakozó kockák">
            <a:extLst>
              <a:ext uri="{FF2B5EF4-FFF2-40B4-BE49-F238E27FC236}">
                <a16:creationId xmlns:a16="http://schemas.microsoft.com/office/drawing/2014/main" id="{58CAAC2E-4F40-C70E-DC3B-085DADB5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97" r="1536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3BF9D6-335B-AD47-9ABA-D5EC64E2D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41123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We would add the ability to share playlists, create joint playlists for 2 or more person</a:t>
            </a:r>
          </a:p>
          <a:p>
            <a:endParaRPr lang="en-US" sz="20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More outworked style options with extended number of elements to be able to customize</a:t>
            </a:r>
          </a:p>
          <a:p>
            <a:endParaRPr lang="en-US" sz="20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Adding functionable payments for the “Donation” plan and difference between free and paid plans</a:t>
            </a:r>
          </a:p>
          <a:p>
            <a:pPr marL="0" indent="0">
              <a:buNone/>
            </a:pPr>
            <a:endParaRPr lang="en-US" sz="20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Embedding third-party logins into the site, like Apple</a:t>
            </a:r>
          </a:p>
          <a:p>
            <a:pPr marL="0" indent="0">
              <a:buNone/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   (now login will work only through the site or with Google account)</a:t>
            </a:r>
          </a:p>
        </p:txBody>
      </p:sp>
      <p:pic>
        <p:nvPicPr>
          <p:cNvPr id="6" name="Kép 5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B1A3805D-AA72-8A31-81F5-7A1D947F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7" y="6530889"/>
            <a:ext cx="1023942" cy="2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552</Words>
  <Application>Microsoft Macintosh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Meiryo</vt:lpstr>
      <vt:lpstr>Aptos</vt:lpstr>
      <vt:lpstr>Aptos Display</vt:lpstr>
      <vt:lpstr>Arial</vt:lpstr>
      <vt:lpstr>Calibri</vt:lpstr>
      <vt:lpstr>Dubai</vt:lpstr>
      <vt:lpstr>Dubai Light</vt:lpstr>
      <vt:lpstr>Dubai Medium</vt:lpstr>
      <vt:lpstr>Office-téma</vt:lpstr>
      <vt:lpstr>PowerPoint Presentation</vt:lpstr>
      <vt:lpstr>How did the idea come to do this as our project?</vt:lpstr>
      <vt:lpstr>”Why is our platform better than YouTube?”</vt:lpstr>
      <vt:lpstr>What were the plans? How we pre-designed the page?</vt:lpstr>
      <vt:lpstr>Let’s see the page!</vt:lpstr>
      <vt:lpstr>Let’s see the page! - Part 2</vt:lpstr>
      <vt:lpstr>What are the steps to register an account?</vt:lpstr>
      <vt:lpstr>Administrative works for the project</vt:lpstr>
      <vt:lpstr>Our future plans for this enormous project</vt:lpstr>
      <vt:lpstr>Wanna try out the product?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O365 felhasználó</dc:creator>
  <cp:keywords/>
  <dc:description/>
  <cp:lastModifiedBy>O365 felhasználó</cp:lastModifiedBy>
  <cp:revision>46</cp:revision>
  <dcterms:created xsi:type="dcterms:W3CDTF">2025-02-04T08:17:23Z</dcterms:created>
  <dcterms:modified xsi:type="dcterms:W3CDTF">2025-05-22T12:57:30Z</dcterms:modified>
  <cp:category/>
</cp:coreProperties>
</file>